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7" r:id="rId9"/>
    <p:sldId id="268" r:id="rId10"/>
    <p:sldId id="264" r:id="rId11"/>
    <p:sldId id="261" r:id="rId12"/>
    <p:sldId id="269" r:id="rId13"/>
    <p:sldId id="270" r:id="rId14"/>
    <p:sldId id="271" r:id="rId15"/>
    <p:sldId id="272" r:id="rId16"/>
    <p:sldId id="273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75"/>
    <p:restoredTop sz="94650"/>
  </p:normalViewPr>
  <p:slideViewPr>
    <p:cSldViewPr snapToGrid="0">
      <p:cViewPr varScale="1">
        <p:scale>
          <a:sx n="138" d="100"/>
          <a:sy n="138" d="100"/>
        </p:scale>
        <p:origin x="972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gif>
</file>

<file path=ppt/media/image5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e88558243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e88558243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e88558243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5e88558243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Expect: DNS requests, FTP, HTTP to normal sites, ARP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SUS: HTTP downloads, tons of ARP requests right next to each other, Massive amounts of PING (ICMP) scans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97f53927b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97f53927b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64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irustotal.com/gui/home/upload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urlscan.io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Forensics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310550" y="231870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sniff……traffic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DCB7D-2D51-8611-6CF1-CF082A3F1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553696"/>
            <a:ext cx="7038900" cy="2911200"/>
          </a:xfrm>
        </p:spPr>
        <p:txBody>
          <a:bodyPr>
            <a:normAutofit/>
          </a:bodyPr>
          <a:lstStyle/>
          <a:p>
            <a:r>
              <a:rPr lang="en-US" sz="1800" dirty="0"/>
              <a:t>Offers Overview of general conversations</a:t>
            </a:r>
          </a:p>
          <a:p>
            <a:r>
              <a:rPr lang="en-US" sz="1800" dirty="0"/>
              <a:t>Shows you IP addresses communicating on your network</a:t>
            </a:r>
          </a:p>
          <a:p>
            <a:r>
              <a:rPr lang="en-US" sz="1800" dirty="0"/>
              <a:t>MAC Address lookups</a:t>
            </a:r>
          </a:p>
          <a:p>
            <a:r>
              <a:rPr lang="en-US" sz="1800" dirty="0"/>
              <a:t>Why might IP and MAC addresses be nice to see when analyzing network traffic?</a:t>
            </a:r>
          </a:p>
          <a:p>
            <a:r>
              <a:rPr lang="en-US" sz="1800" dirty="0"/>
              <a:t>Shows downloaded (requests) files</a:t>
            </a:r>
          </a:p>
          <a:p>
            <a:pPr lvl="1"/>
            <a:r>
              <a:rPr lang="en-US" sz="1600" dirty="0">
                <a:hlinkClick r:id="rId2"/>
              </a:rPr>
              <a:t>VirusTotal.com</a:t>
            </a:r>
            <a:endParaRPr lang="en-US" sz="1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6755D6A-19A9-D796-4F98-FC540B892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</p:spPr>
        <p:txBody>
          <a:bodyPr/>
          <a:lstStyle/>
          <a:p>
            <a:r>
              <a:rPr lang="en-US" dirty="0" err="1"/>
              <a:t>WShark</a:t>
            </a:r>
            <a:r>
              <a:rPr lang="en-US" dirty="0"/>
              <a:t>: Statistics</a:t>
            </a:r>
          </a:p>
        </p:txBody>
      </p:sp>
    </p:spTree>
    <p:extLst>
      <p:ext uri="{BB962C8B-B14F-4D97-AF65-F5344CB8AC3E}">
        <p14:creationId xmlns:p14="http://schemas.microsoft.com/office/powerpoint/2010/main" val="1991041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A20D6-0022-A6CB-63B8-CF56D36AE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06289"/>
            <a:ext cx="7038900" cy="914100"/>
          </a:xfrm>
        </p:spPr>
        <p:txBody>
          <a:bodyPr/>
          <a:lstStyle/>
          <a:p>
            <a:r>
              <a:rPr lang="en-US" dirty="0"/>
              <a:t>Wireshark Key Features: Statistics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CB959C7-22EF-5F8B-A496-85A345F22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600" y="787178"/>
            <a:ext cx="7897452" cy="427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39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E289-8A57-85D2-0351-65B48B848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WShark</a:t>
            </a:r>
            <a:r>
              <a:rPr lang="en-US" dirty="0"/>
              <a:t>: Analyze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E4DA5-AE62-E3D8-D217-1CC3596F7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444569"/>
            <a:ext cx="7038900" cy="996481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Useful but more niche than anything</a:t>
            </a:r>
          </a:p>
          <a:p>
            <a:r>
              <a:rPr lang="en-US" sz="1800" dirty="0"/>
              <a:t>Useful feature is adding new columns and using some decode features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8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alyze">
            <a:hlinkClick r:id="" action="ppaction://media"/>
            <a:extLst>
              <a:ext uri="{FF2B5EF4-FFF2-40B4-BE49-F238E27FC236}">
                <a16:creationId xmlns:a16="http://schemas.microsoft.com/office/drawing/2014/main" id="{90D1DCCE-4775-7D05-9744-10FBEA8D05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6248" y="33946"/>
            <a:ext cx="8857752" cy="510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686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E289-8A57-85D2-0351-65B48B848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WShark</a:t>
            </a:r>
            <a:r>
              <a:rPr lang="en-US" dirty="0"/>
              <a:t>: Follow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E4DA5-AE62-E3D8-D217-1CC3596F73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Shows conversations between the subset of indicators</a:t>
            </a:r>
          </a:p>
          <a:p>
            <a:r>
              <a:rPr lang="en-US" sz="1800" dirty="0"/>
              <a:t>Helps narrow down connections</a:t>
            </a:r>
          </a:p>
          <a:p>
            <a:r>
              <a:rPr lang="en-US" sz="1800" dirty="0"/>
              <a:t>Investigating </a:t>
            </a:r>
            <a:r>
              <a:rPr lang="en-US" sz="1800" dirty="0" err="1"/>
              <a:t>Urls</a:t>
            </a:r>
            <a:endParaRPr lang="en-US" sz="1600" dirty="0"/>
          </a:p>
          <a:p>
            <a:pPr lvl="1"/>
            <a:r>
              <a:rPr lang="en-US" sz="1600" dirty="0">
                <a:hlinkClick r:id="rId2"/>
              </a:rPr>
              <a:t>UrlScan.io</a:t>
            </a:r>
            <a:r>
              <a:rPr lang="en-US" sz="1600" dirty="0"/>
              <a:t>?</a:t>
            </a:r>
          </a:p>
          <a:p>
            <a:pPr lvl="1"/>
            <a:r>
              <a:rPr lang="en-US" sz="1600" dirty="0"/>
              <a:t>Why would we use this?</a:t>
            </a:r>
          </a:p>
        </p:txBody>
      </p:sp>
    </p:spTree>
    <p:extLst>
      <p:ext uri="{BB962C8B-B14F-4D97-AF65-F5344CB8AC3E}">
        <p14:creationId xmlns:p14="http://schemas.microsoft.com/office/powerpoint/2010/main" val="3129953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FC970-D7FD-3A70-6DC5-CDF1FA03C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WShark</a:t>
            </a:r>
            <a:r>
              <a:rPr lang="en-US" dirty="0"/>
              <a:t>: Decryption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49CAD-44BC-B84A-2F1F-31E524712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0399" y="961787"/>
            <a:ext cx="7313101" cy="4933322"/>
          </a:xfrm>
        </p:spPr>
        <p:txBody>
          <a:bodyPr>
            <a:normAutofit/>
          </a:bodyPr>
          <a:lstStyle/>
          <a:p>
            <a:r>
              <a:rPr lang="en-US" sz="1400" dirty="0"/>
              <a:t>Assign environment variable</a:t>
            </a:r>
          </a:p>
          <a:p>
            <a:pPr lvl="1"/>
            <a:r>
              <a:rPr lang="en-US" sz="1200" dirty="0"/>
              <a:t>Windows:</a:t>
            </a:r>
          </a:p>
          <a:p>
            <a:pPr lvl="2"/>
            <a:r>
              <a:rPr lang="en-US" sz="1200" dirty="0"/>
              <a:t>Open Admin </a:t>
            </a:r>
            <a:r>
              <a:rPr lang="en-US" sz="1200" dirty="0" err="1"/>
              <a:t>powershell</a:t>
            </a:r>
            <a:endParaRPr lang="en-US" sz="1200" dirty="0"/>
          </a:p>
          <a:p>
            <a:pPr lvl="3"/>
            <a:r>
              <a:rPr lang="en-US" sz="1200" dirty="0"/>
              <a:t>$ cd /Users/&lt;your user&gt;/</a:t>
            </a:r>
            <a:r>
              <a:rPr lang="en-US" sz="1200" dirty="0" err="1"/>
              <a:t>Destkop</a:t>
            </a:r>
            <a:endParaRPr lang="en-US" sz="1200" dirty="0"/>
          </a:p>
          <a:p>
            <a:pPr lvl="3"/>
            <a:r>
              <a:rPr lang="en-US" sz="1200" dirty="0"/>
              <a:t>$ </a:t>
            </a:r>
            <a:r>
              <a:rPr lang="en-US" sz="1200" dirty="0" err="1"/>
              <a:t>SetX</a:t>
            </a:r>
            <a:r>
              <a:rPr lang="en-US" sz="1200" dirty="0"/>
              <a:t> SSLKEYLOGFILE “$(get-location)\ssl.log”</a:t>
            </a:r>
          </a:p>
          <a:p>
            <a:pPr lvl="3"/>
            <a:r>
              <a:rPr lang="en-US" sz="1200" dirty="0"/>
              <a:t>$ Get-</a:t>
            </a:r>
            <a:r>
              <a:rPr lang="en-US" sz="1200" dirty="0" err="1"/>
              <a:t>ChildItem</a:t>
            </a:r>
            <a:r>
              <a:rPr lang="en-US" sz="1200" dirty="0"/>
              <a:t> ENV: | </a:t>
            </a:r>
            <a:r>
              <a:rPr lang="en-US" sz="1200" dirty="0" err="1"/>
              <a:t>findstr</a:t>
            </a:r>
            <a:r>
              <a:rPr lang="en-US" sz="1200" dirty="0"/>
              <a:t> SSLKEYLOGFILE</a:t>
            </a:r>
          </a:p>
          <a:p>
            <a:pPr lvl="2"/>
            <a:r>
              <a:rPr lang="en-US" sz="1200" dirty="0"/>
              <a:t>Remove when done</a:t>
            </a:r>
          </a:p>
          <a:p>
            <a:pPr lvl="3"/>
            <a:r>
              <a:rPr lang="en-US" sz="1200" dirty="0"/>
              <a:t>$ Remove-Item -Path Env:\SSLKEYLOGFILE</a:t>
            </a:r>
          </a:p>
          <a:p>
            <a:pPr lvl="1"/>
            <a:r>
              <a:rPr lang="en-US" sz="1200" dirty="0"/>
              <a:t>Mac/Linux:</a:t>
            </a:r>
          </a:p>
          <a:p>
            <a:pPr lvl="2"/>
            <a:r>
              <a:rPr lang="en-US" sz="1200" dirty="0"/>
              <a:t>Open terminal</a:t>
            </a:r>
          </a:p>
          <a:p>
            <a:pPr lvl="3"/>
            <a:r>
              <a:rPr lang="en-US" sz="1200" dirty="0"/>
              <a:t>$ cd /Documents</a:t>
            </a:r>
          </a:p>
          <a:p>
            <a:pPr lvl="3"/>
            <a:r>
              <a:rPr lang="en-US" sz="1200" dirty="0"/>
              <a:t>$ export SSLKEYLOGFILE=$PWD/keylog.log</a:t>
            </a:r>
          </a:p>
          <a:p>
            <a:pPr lvl="3"/>
            <a:r>
              <a:rPr lang="en-US" sz="1200" dirty="0"/>
              <a:t>$ open /Applications/Google\ </a:t>
            </a:r>
            <a:r>
              <a:rPr lang="en-US" sz="1200" dirty="0" err="1"/>
              <a:t>Chrome.app</a:t>
            </a:r>
            <a:r>
              <a:rPr lang="en-US" sz="1200" dirty="0"/>
              <a:t>/</a:t>
            </a:r>
          </a:p>
          <a:p>
            <a:pPr lvl="2"/>
            <a:r>
              <a:rPr lang="en-US" sz="1200" dirty="0"/>
              <a:t>Env will only last for terminal session</a:t>
            </a:r>
          </a:p>
          <a:p>
            <a:r>
              <a:rPr lang="en-US" sz="1400" dirty="0"/>
              <a:t>Use </a:t>
            </a:r>
            <a:r>
              <a:rPr lang="en-US" sz="1400" dirty="0" err="1"/>
              <a:t>ssl_log</a:t>
            </a:r>
            <a:r>
              <a:rPr lang="en-US" sz="1400" dirty="0"/>
              <a:t> to decrypt https in Wireshark</a:t>
            </a:r>
          </a:p>
          <a:p>
            <a:pPr lvl="1"/>
            <a:r>
              <a:rPr lang="en-US" sz="1200" dirty="0"/>
              <a:t>Preferences/Settings -&gt; Protocols -&gt; TLS -&gt; Upload </a:t>
            </a:r>
            <a:r>
              <a:rPr lang="en-US" sz="1200" dirty="0" err="1"/>
              <a:t>ssl-key.log</a:t>
            </a:r>
            <a:endParaRPr lang="en-US" sz="12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309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9ED5-16D6-BC57-6030-7123F21A0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Activity: Analyzing Real-World Packet Captures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21FB76-C8B4-E354-FD0C-5FA082B3B9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challenges, see #dfir-emphasis </a:t>
            </a:r>
          </a:p>
          <a:p>
            <a:r>
              <a:rPr lang="en-US" dirty="0"/>
              <a:t>Good Luck Have fun</a:t>
            </a:r>
          </a:p>
          <a:p>
            <a:r>
              <a:rPr lang="en-US" dirty="0"/>
              <a:t>Ask Emmie, Josh, or I for help! We want to you to have fun and learn more about network forensics!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475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Careers</a:t>
            </a:r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019950"/>
            <a:ext cx="7038900" cy="3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702" dirty="0"/>
              <a:t>Entry Level:</a:t>
            </a:r>
            <a:endParaRPr sz="1702" dirty="0"/>
          </a:p>
          <a:p>
            <a:pPr marL="457200" lvl="0" indent="-336708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03"/>
              <a:buChar char="-"/>
            </a:pPr>
            <a:r>
              <a:rPr lang="en" sz="1702" dirty="0"/>
              <a:t>SOC Analyst I ($60k - $90k/year)</a:t>
            </a:r>
            <a:endParaRPr sz="1702" dirty="0"/>
          </a:p>
          <a:p>
            <a:pPr marL="457200" lvl="0" indent="-33670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3"/>
              <a:buChar char="-"/>
            </a:pPr>
            <a:r>
              <a:rPr lang="en" sz="1702" dirty="0"/>
              <a:t>Forensic Analyst ($70k-$90k/year)</a:t>
            </a:r>
            <a:endParaRPr sz="1702"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702" dirty="0"/>
              <a:t>Experienced:</a:t>
            </a:r>
            <a:endParaRPr sz="1702" dirty="0"/>
          </a:p>
          <a:p>
            <a:pPr marL="457200" lvl="0" indent="-336708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03"/>
              <a:buChar char="-"/>
            </a:pPr>
            <a:r>
              <a:rPr lang="en" sz="1702" dirty="0"/>
              <a:t>Forensic Investigator ($120k+/year)</a:t>
            </a:r>
            <a:endParaRPr sz="1702"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702" dirty="0"/>
              <a:t>Popular Companies</a:t>
            </a:r>
            <a:endParaRPr sz="1702" dirty="0"/>
          </a:p>
          <a:p>
            <a:pPr marL="457200" lvl="0" indent="-336708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03"/>
              <a:buChar char="-"/>
            </a:pPr>
            <a:r>
              <a:rPr lang="en" sz="1702" dirty="0"/>
              <a:t>Cellebrite</a:t>
            </a:r>
            <a:endParaRPr sz="1702" dirty="0"/>
          </a:p>
          <a:p>
            <a:pPr marL="457200" lvl="0" indent="-33670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3"/>
              <a:buChar char="-"/>
            </a:pPr>
            <a:r>
              <a:rPr lang="en" sz="1702" dirty="0"/>
              <a:t>MSAB</a:t>
            </a:r>
            <a:endParaRPr sz="1702" dirty="0"/>
          </a:p>
          <a:p>
            <a:pPr marL="457200" lvl="0" indent="-33670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3"/>
              <a:buChar char="-"/>
            </a:pPr>
            <a:r>
              <a:rPr lang="en" sz="1702" dirty="0"/>
              <a:t>Magnet Forensics</a:t>
            </a:r>
            <a:endParaRPr sz="1702" dirty="0"/>
          </a:p>
          <a:p>
            <a:pPr marL="457200" lvl="0" indent="-33670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3"/>
              <a:buChar char="-"/>
            </a:pPr>
            <a:r>
              <a:rPr lang="en" sz="1702" dirty="0"/>
              <a:t>FBI</a:t>
            </a:r>
            <a:endParaRPr sz="1702" dirty="0"/>
          </a:p>
          <a:p>
            <a:pPr marL="457200" lvl="0" indent="-33670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3"/>
              <a:buChar char="-"/>
            </a:pPr>
            <a:r>
              <a:rPr lang="en" sz="1702" dirty="0"/>
              <a:t>CIA</a:t>
            </a:r>
            <a:endParaRPr sz="1702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Forensics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992700" y="1255823"/>
            <a:ext cx="7038900" cy="3288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 dirty="0"/>
              <a:t>Network forensics is a subcategory of digital forensics that essentially deals with: 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 dirty="0"/>
              <a:t>examination of the network and its traffic going across a network that is suspected to be involved in malicious activities, 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 dirty="0"/>
              <a:t>its investigation</a:t>
            </a:r>
          </a:p>
          <a:p>
            <a:pPr lvl="2" indent="-323850">
              <a:buSzPts val="1500"/>
              <a:buChar char="-"/>
            </a:pPr>
            <a:r>
              <a:rPr lang="en" sz="1500" dirty="0"/>
              <a:t>for example a network that is spreading malware for stealing credentials or for the purpose analyzing the cyber-attacks.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 dirty="0"/>
              <a:t>SO basically look at logs and find stuff that isnt normal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 dirty="0"/>
              <a:t>What are things you would expect to see in a network?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 dirty="0"/>
              <a:t>What might be things that you wouldnt expect to see in a network (aka what would be sus)?</a:t>
            </a: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 dirty="0"/>
              <a:t>IOC’s</a:t>
            </a:r>
          </a:p>
          <a:p>
            <a:pPr lvl="2" indent="-323850">
              <a:buSzPts val="1500"/>
              <a:buChar char="-"/>
            </a:pPr>
            <a:r>
              <a:rPr lang="en" sz="1500" dirty="0"/>
              <a:t>Anyone?</a:t>
            </a:r>
            <a:endParaRPr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 we analyze this traffic? How do we sniff out this bad traffic?</a:t>
            </a:r>
            <a:endParaRPr dirty="0"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1562" y="1100557"/>
            <a:ext cx="2686522" cy="26993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" name="Google Shape;154;p16"/>
          <p:cNvGrpSpPr/>
          <p:nvPr/>
        </p:nvGrpSpPr>
        <p:grpSpPr>
          <a:xfrm>
            <a:off x="-545981" y="2178732"/>
            <a:ext cx="10360651" cy="5053233"/>
            <a:chOff x="-652875" y="1446000"/>
            <a:chExt cx="10360651" cy="4143401"/>
          </a:xfrm>
        </p:grpSpPr>
        <p:grpSp>
          <p:nvGrpSpPr>
            <p:cNvPr id="155" name="Google Shape;155;p16"/>
            <p:cNvGrpSpPr/>
            <p:nvPr/>
          </p:nvGrpSpPr>
          <p:grpSpPr>
            <a:xfrm>
              <a:off x="-563775" y="1446000"/>
              <a:ext cx="10271551" cy="3259351"/>
              <a:chOff x="-2834325" y="1089575"/>
              <a:chExt cx="10271551" cy="3259351"/>
            </a:xfrm>
          </p:grpSpPr>
          <p:pic>
            <p:nvPicPr>
              <p:cNvPr id="156" name="Google Shape;156;p1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flipH="1">
                <a:off x="-2834325" y="1089575"/>
                <a:ext cx="5135776" cy="325935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7" name="Google Shape;157;p1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2301450" y="1089575"/>
                <a:ext cx="5135776" cy="325935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8" name="Google Shape;158;p16"/>
            <p:cNvGrpSpPr/>
            <p:nvPr/>
          </p:nvGrpSpPr>
          <p:grpSpPr>
            <a:xfrm>
              <a:off x="-652875" y="2330050"/>
              <a:ext cx="10209776" cy="3259351"/>
              <a:chOff x="-2834325" y="1089575"/>
              <a:chExt cx="10209776" cy="3259351"/>
            </a:xfrm>
          </p:grpSpPr>
          <p:pic>
            <p:nvPicPr>
              <p:cNvPr id="159" name="Google Shape;159;p1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flipH="1">
                <a:off x="-2834325" y="1089575"/>
                <a:ext cx="5135776" cy="325935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0" name="Google Shape;160;p16"/>
              <p:cNvPicPr preferRelativeResize="0"/>
              <p:nvPr/>
            </p:nvPicPr>
            <p:blipFill rotWithShape="1">
              <a:blip r:embed="rId4">
                <a:alphaModFix/>
              </a:blip>
              <a:srcRect l="900" r="-900"/>
              <a:stretch/>
            </p:blipFill>
            <p:spPr>
              <a:xfrm>
                <a:off x="2239675" y="1089575"/>
                <a:ext cx="5135776" cy="325935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" name="Google Shape;152;p16">
            <a:extLst>
              <a:ext uri="{FF2B5EF4-FFF2-40B4-BE49-F238E27FC236}">
                <a16:creationId xmlns:a16="http://schemas.microsoft.com/office/drawing/2014/main" id="{F6489A8F-06C5-7C1C-8234-9A98640227D1}"/>
              </a:ext>
            </a:extLst>
          </p:cNvPr>
          <p:cNvSpPr txBox="1">
            <a:spLocks/>
          </p:cNvSpPr>
          <p:nvPr/>
        </p:nvSpPr>
        <p:spPr>
          <a:xfrm>
            <a:off x="3686521" y="2178732"/>
            <a:ext cx="1984744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 err="1"/>
              <a:t>WireShark</a:t>
            </a:r>
            <a:r>
              <a:rPr lang="en-US" dirty="0"/>
              <a:t>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795 0.10741 L 0.02795 0.10772 C 0.02465 0.10463 0.02136 0.10217 0.01806 0.09908 C 0.01649 0.09754 0.01511 0.09568 0.01354 0.09383 C 0.0066 0.08457 0.00208 0.07747 -0.00451 0.06821 C -0.01111 0.05896 -0.0158 0.05309 -0.02205 0.04383 C -0.02569 0.03859 -0.02917 0.03365 -0.03177 0.02655 C -0.03281 0.02408 -0.03333 0.02099 -0.0342 0.01821 C -0.03489 0.01605 -0.03559 0.01389 -0.03646 0.01173 C -0.03733 0.00186 -0.03906 -0.00679 -0.03715 -0.01666 C -0.0368 -0.01851 -0.03576 -0.01944 -0.03489 -0.02067 C -0.03403 -0.02191 -0.03281 -0.02253 -0.03177 -0.02345 C -0.03108 -0.02407 -0.03038 -0.025 -0.02951 -0.02623 C -0.02847 -0.02746 -0.0276 -0.02901 -0.02656 -0.03024 C -0.02517 -0.03148 -0.02361 -0.03209 -0.02205 -0.03271 C -0.02101 -0.03333 -0.01996 -0.03364 -0.01892 -0.03425 C -0.01823 -0.03456 -0.01753 -0.03518 -0.01667 -0.03549 C -0.01562 -0.03611 -0.01458 -0.03641 -0.01371 -0.03672 C -0.00608 -0.04135 -0.01406 -0.03796 -0.00538 -0.04228 C 0.00278 -0.04629 -0.00052 -0.04382 0.00903 -0.04753 C 0.01215 -0.04876 0.01511 -0.0503 0.01806 -0.05154 C 0.01945 -0.05339 0.02049 -0.05555 0.02188 -0.05709 C 0.02361 -0.05895 0.0257 -0.05987 0.02726 -0.06234 C 0.03142 -0.06975 0.03125 -0.07623 0.03333 -0.08549 C 0.0342 -0.08919 0.03524 -0.09259 0.03629 -0.09598 C 0.03681 -0.09969 0.03733 -0.10339 0.03785 -0.10679 C 0.03837 -0.11018 0.03941 -0.11296 0.03941 -0.11635 C 0.03941 -0.12098 0.03854 -0.1253 0.03785 -0.12993 C 0.03733 -0.13271 0.03663 -0.13549 0.03559 -0.13796 C 0.03316 -0.14321 0.03073 -0.14351 0.02795 -0.14722 C 0.01979 -0.15864 0.02986 -0.14722 0.02188 -0.15679 C 0.01528 -0.1645 0.02083 -0.15679 0.01354 -0.16604 C 0.00573 -0.17623 0.01389 -0.16666 0.00608 -0.17839 C 0.00417 -0.18117 0.00191 -0.18364 -8.33333E-7 -0.18641 C -0.0092 -0.19938 -0.00191 -0.1895 -0.0092 -0.20123 C -0.01371 -0.20864 -0.01389 -0.20679 -0.01753 -0.21604 C -0.02083 -0.22469 -0.02083 -0.22716 -0.02274 -0.23765 C -0.02309 -0.24074 -0.02326 -0.24382 -0.02344 -0.24691 C -0.02378 -0.24876 -0.0243 -0.25061 -0.0243 -0.25246 C -0.02413 -0.25771 -0.02344 -0.26327 -0.02274 -0.26851 C -0.02205 -0.27345 -0.02066 -0.27839 -0.01979 -0.28333 C -0.01771 -0.29351 -0.01892 -0.2895 -0.01597 -0.29938 C -0.01528 -0.30185 -0.01441 -0.30401 -0.01371 -0.30617 C -0.01319 -0.30802 -0.01285 -0.31018 -0.01215 -0.31172 C -0.01128 -0.31327 -0.01007 -0.31419 -0.0092 -0.31574 C -0.00781 -0.3179 -0.00538 -0.3253 -0.00451 -0.32777 C -0.00399 -0.32993 -0.00364 -0.3324 -0.00312 -0.33456 C -0.00243 -0.33734 -0.00156 -0.33981 -0.00087 -0.34259 C 0.00017 -0.35555 0.00104 -0.36049 -0.00156 -0.37623 C -0.00174 -0.37777 -0.00312 -0.3753 -0.00382 -0.375 C -0.00642 -0.37037 -0.00608 -0.37129 -0.00833 -0.36543 C -0.00937 -0.36296 -0.01146 -0.3574 -0.01146 -0.35709 C -0.01163 -0.35617 -0.0118 -0.35462 -0.01215 -0.35339 C -0.01441 -0.34444 -0.01493 -0.34351 -0.01753 -0.3358 C -0.01892 -0.32716 -0.01892 -0.3253 -0.02118 -0.31697 C -0.02222 -0.31388 -0.02326 -0.3108 -0.0243 -0.30771 C -0.02639 -0.3003 -0.02743 -0.29197 -0.03038 -0.28611 C -0.03542 -0.27561 -0.03455 -0.2787 -0.03785 -0.26728 C -0.03889 -0.26358 -0.0401 -0.26018 -0.04097 -0.25648 C -0.04514 -0.23765 -0.03941 -0.25617 -0.04479 -0.23765 C -0.04566 -0.23425 -0.04653 -0.23086 -0.04774 -0.22808 C -0.05174 -0.21882 -0.04878 -0.23179 -0.05069 -0.22129 L -0.04479 -0.19722 " pathEditMode="relative" rAng="0" ptsTypes="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68" y="-241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ADFD-2740-C258-B046-1EF37F57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Wireshark: Open Source Packet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E0ADE-EBED-9D99-FD2B-1F1965379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Deep inspection of hundreds of Protocols</a:t>
            </a:r>
          </a:p>
          <a:p>
            <a:r>
              <a:rPr lang="en-US" sz="1800" dirty="0"/>
              <a:t>Live Capture and offline analysis</a:t>
            </a:r>
          </a:p>
          <a:p>
            <a:r>
              <a:rPr lang="en-US" sz="1800" dirty="0"/>
              <a:t>Capture files from http requests</a:t>
            </a:r>
          </a:p>
          <a:p>
            <a:r>
              <a:rPr lang="en-US" sz="1800" dirty="0"/>
              <a:t>Decryption Support for many protocols</a:t>
            </a:r>
          </a:p>
          <a:p>
            <a:r>
              <a:rPr lang="en-US" sz="1800" dirty="0"/>
              <a:t>Colors!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592BCCA-3627-A460-C8CB-6447E7807D30}"/>
              </a:ext>
            </a:extLst>
          </p:cNvPr>
          <p:cNvSpPr txBox="1">
            <a:spLocks/>
          </p:cNvSpPr>
          <p:nvPr/>
        </p:nvSpPr>
        <p:spPr>
          <a:xfrm>
            <a:off x="2892285" y="4225950"/>
            <a:ext cx="3849329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Source: https://www.wireshark.org/about.html</a:t>
            </a:r>
          </a:p>
        </p:txBody>
      </p:sp>
    </p:spTree>
    <p:extLst>
      <p:ext uri="{BB962C8B-B14F-4D97-AF65-F5344CB8AC3E}">
        <p14:creationId xmlns:p14="http://schemas.microsoft.com/office/powerpoint/2010/main" val="4209247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1AF14-847C-2BDC-D526-2E8C9B784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BUT before we…….dive…..in, how do we even get the network traffic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3B630-BE93-E10B-90D7-A5F48B488A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Three (most likely more) ways:</a:t>
            </a:r>
          </a:p>
          <a:p>
            <a:pPr lvl="1"/>
            <a:r>
              <a:rPr lang="en-US" sz="1800" dirty="0"/>
              <a:t>Using </a:t>
            </a:r>
            <a:r>
              <a:rPr lang="en-US" sz="1800" dirty="0" err="1"/>
              <a:t>Wiresharks</a:t>
            </a:r>
            <a:r>
              <a:rPr lang="en-US" sz="1800" dirty="0"/>
              <a:t> default capture feature</a:t>
            </a:r>
          </a:p>
          <a:p>
            <a:pPr lvl="1"/>
            <a:r>
              <a:rPr lang="en-US" sz="1800" dirty="0" err="1"/>
              <a:t>Tcpdump</a:t>
            </a:r>
            <a:endParaRPr lang="en-US" sz="1800" dirty="0"/>
          </a:p>
          <a:p>
            <a:pPr lvl="2"/>
            <a:r>
              <a:rPr lang="en-US" sz="1800" dirty="0"/>
              <a:t>Can be run in Promiscuous Mode</a:t>
            </a:r>
          </a:p>
          <a:p>
            <a:pPr lvl="3"/>
            <a:r>
              <a:rPr lang="en-US" sz="1800" dirty="0"/>
              <a:t>Who is in networking? Tell me what this is</a:t>
            </a:r>
          </a:p>
          <a:p>
            <a:pPr lvl="2"/>
            <a:r>
              <a:rPr lang="en-US" sz="1800" dirty="0"/>
              <a:t>Available on most if not all </a:t>
            </a:r>
            <a:r>
              <a:rPr lang="en-US" sz="1800" dirty="0" err="1"/>
              <a:t>linux</a:t>
            </a:r>
            <a:r>
              <a:rPr lang="en-US" sz="1800" dirty="0"/>
              <a:t> distros and windows</a:t>
            </a:r>
          </a:p>
          <a:p>
            <a:pPr lvl="1"/>
            <a:r>
              <a:rPr lang="en-US" sz="1800" dirty="0"/>
              <a:t>Its given to you</a:t>
            </a:r>
          </a:p>
        </p:txBody>
      </p:sp>
    </p:spTree>
    <p:extLst>
      <p:ext uri="{BB962C8B-B14F-4D97-AF65-F5344CB8AC3E}">
        <p14:creationId xmlns:p14="http://schemas.microsoft.com/office/powerpoint/2010/main" val="249390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cpdump">
            <a:hlinkClick r:id="" action="ppaction://media"/>
            <a:extLst>
              <a:ext uri="{FF2B5EF4-FFF2-40B4-BE49-F238E27FC236}">
                <a16:creationId xmlns:a16="http://schemas.microsoft.com/office/drawing/2014/main" id="{03C2E04D-35CE-06C8-06EF-8408DA8874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1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CB37-7E1B-E214-C2CE-A86A68227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Wireshark Key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62270-45B0-20B1-48F4-53A565924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241547"/>
            <a:ext cx="7038900" cy="2911200"/>
          </a:xfrm>
        </p:spPr>
        <p:txBody>
          <a:bodyPr>
            <a:normAutofit/>
          </a:bodyPr>
          <a:lstStyle/>
          <a:p>
            <a:r>
              <a:rPr lang="en-US" sz="2400" dirty="0"/>
              <a:t>Filters</a:t>
            </a:r>
          </a:p>
          <a:p>
            <a:r>
              <a:rPr lang="en-US" sz="2400" dirty="0"/>
              <a:t>Statistics</a:t>
            </a:r>
          </a:p>
          <a:p>
            <a:r>
              <a:rPr lang="en-US" sz="2400" dirty="0"/>
              <a:t>Analyze</a:t>
            </a:r>
          </a:p>
          <a:p>
            <a:r>
              <a:rPr lang="en-US" sz="2400" dirty="0"/>
              <a:t>Decryption/Decode</a:t>
            </a:r>
          </a:p>
          <a:p>
            <a:r>
              <a:rPr lang="en-US" sz="2400" dirty="0"/>
              <a:t>Follow</a:t>
            </a:r>
          </a:p>
          <a:p>
            <a:r>
              <a:rPr lang="en-US" sz="2400" dirty="0"/>
              <a:t>Plugins</a:t>
            </a:r>
          </a:p>
        </p:txBody>
      </p:sp>
    </p:spTree>
    <p:extLst>
      <p:ext uri="{BB962C8B-B14F-4D97-AF65-F5344CB8AC3E}">
        <p14:creationId xmlns:p14="http://schemas.microsoft.com/office/powerpoint/2010/main" val="3709761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E289-8A57-85D2-0351-65B48B848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WShark</a:t>
            </a:r>
            <a:r>
              <a:rPr lang="en-US" dirty="0"/>
              <a:t>: Filters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E4DA5-AE62-E3D8-D217-1CC3596F7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235041"/>
            <a:ext cx="7038900" cy="2911200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Autofill</a:t>
            </a:r>
          </a:p>
          <a:p>
            <a:r>
              <a:rPr lang="en-US" sz="2000" dirty="0"/>
              <a:t>Right Clicking</a:t>
            </a:r>
          </a:p>
          <a:p>
            <a:r>
              <a:rPr lang="en-US" sz="2000" dirty="0"/>
              <a:t>Pre-Capture filter</a:t>
            </a:r>
          </a:p>
          <a:p>
            <a:pPr lvl="1"/>
            <a:r>
              <a:rPr lang="en-US" sz="1800" dirty="0"/>
              <a:t>Worth it? What do you think? </a:t>
            </a:r>
          </a:p>
          <a:p>
            <a:pPr lvl="2"/>
            <a:r>
              <a:rPr lang="en-US" sz="1800" dirty="0"/>
              <a:t>Pros</a:t>
            </a:r>
          </a:p>
          <a:p>
            <a:pPr lvl="2"/>
            <a:r>
              <a:rPr lang="en-US" sz="1800" dirty="0"/>
              <a:t>Cons</a:t>
            </a:r>
          </a:p>
          <a:p>
            <a:r>
              <a:rPr lang="en-US" sz="2000" dirty="0"/>
              <a:t>Filter Buttons</a:t>
            </a:r>
          </a:p>
          <a:p>
            <a:r>
              <a:rPr lang="en-US" sz="2000" dirty="0"/>
              <a:t>Coloring</a:t>
            </a:r>
          </a:p>
          <a:p>
            <a:pPr lvl="1"/>
            <a:r>
              <a:rPr lang="en-US" sz="1800" dirty="0"/>
              <a:t>View –&gt; Coloring Rules</a:t>
            </a:r>
          </a:p>
          <a:p>
            <a:endParaRPr lang="en-US" sz="2000" dirty="0"/>
          </a:p>
          <a:p>
            <a:pPr marL="146050" indent="0">
              <a:buNone/>
            </a:pPr>
            <a:r>
              <a:rPr lang="en-US" sz="2000" dirty="0"/>
              <a:t>&lt;DEMO&gt;</a:t>
            </a:r>
          </a:p>
        </p:txBody>
      </p:sp>
    </p:spTree>
    <p:extLst>
      <p:ext uri="{BB962C8B-B14F-4D97-AF65-F5344CB8AC3E}">
        <p14:creationId xmlns:p14="http://schemas.microsoft.com/office/powerpoint/2010/main" val="412473757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585</Words>
  <Application>Microsoft Office PowerPoint</Application>
  <PresentationFormat>On-screen Show (16:9)</PresentationFormat>
  <Paragraphs>100</Paragraphs>
  <Slides>16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Lato</vt:lpstr>
      <vt:lpstr>Montserrat</vt:lpstr>
      <vt:lpstr>Arial</vt:lpstr>
      <vt:lpstr>Focus</vt:lpstr>
      <vt:lpstr>Network Forensics</vt:lpstr>
      <vt:lpstr>Careers</vt:lpstr>
      <vt:lpstr>Network Forensics</vt:lpstr>
      <vt:lpstr>How do we analyze this traffic? How do we sniff out this bad traffic?</vt:lpstr>
      <vt:lpstr>Wireshark: Open Source Packet Analysis</vt:lpstr>
      <vt:lpstr>BUT before we…….dive…..in, how do we even get the network traffic</vt:lpstr>
      <vt:lpstr>PowerPoint Presentation</vt:lpstr>
      <vt:lpstr>Wireshark Key Features</vt:lpstr>
      <vt:lpstr>WShark: Filters </vt:lpstr>
      <vt:lpstr>WShark: Statistics</vt:lpstr>
      <vt:lpstr>Wireshark Key Features: Statistics</vt:lpstr>
      <vt:lpstr>WShark: Analyze  </vt:lpstr>
      <vt:lpstr>PowerPoint Presentation</vt:lpstr>
      <vt:lpstr>WShark: Follow  </vt:lpstr>
      <vt:lpstr>WShark: Decryption</vt:lpstr>
      <vt:lpstr>Activity: Analyzing Real-World Packet Captures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Forensics</dc:title>
  <cp:lastModifiedBy>Koy Bennion</cp:lastModifiedBy>
  <cp:revision>4</cp:revision>
  <dcterms:modified xsi:type="dcterms:W3CDTF">2023-11-08T01:21:34Z</dcterms:modified>
</cp:coreProperties>
</file>